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419" r:id="rId3"/>
    <p:sldId id="456" r:id="rId4"/>
    <p:sldId id="428" r:id="rId5"/>
    <p:sldId id="409" r:id="rId6"/>
    <p:sldId id="413" r:id="rId7"/>
    <p:sldId id="415" r:id="rId8"/>
    <p:sldId id="416" r:id="rId9"/>
    <p:sldId id="483" r:id="rId10"/>
    <p:sldId id="469" r:id="rId11"/>
    <p:sldId id="470" r:id="rId12"/>
    <p:sldId id="472" r:id="rId13"/>
    <p:sldId id="474" r:id="rId14"/>
    <p:sldId id="473" r:id="rId15"/>
    <p:sldId id="475" r:id="rId16"/>
    <p:sldId id="476" r:id="rId17"/>
    <p:sldId id="477" r:id="rId18"/>
    <p:sldId id="478" r:id="rId19"/>
    <p:sldId id="479" r:id="rId20"/>
    <p:sldId id="480" r:id="rId21"/>
    <p:sldId id="481" r:id="rId22"/>
    <p:sldId id="485" r:id="rId23"/>
    <p:sldId id="482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45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 b="1" i="0" spc="30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lnSpc>
                <a:spcPct val="110000"/>
              </a:lnSpc>
              <a:buNone/>
              <a:defRPr sz="2400" u="none" strike="noStrike" kern="1200" cap="none" spc="20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>
            <a:lvl1pPr marL="228600" indent="-228600" eaLnBrk="1" fontAlgn="auto" latinLnBrk="0" hangingPunct="1">
              <a:lnSpc>
                <a:spcPct val="13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0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●"/>
              <a:defRPr kumimoji="0" lang="zh-CN" altLang="en-US" sz="18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 b="1" i="0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uFillTx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 eaLnBrk="1" fontAlgn="auto" latinLnBrk="0" hangingPunct="1">
              <a:lnSpc>
                <a:spcPct val="130000"/>
              </a:lnSpc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 eaLnBrk="1" fontAlgn="auto" latinLnBrk="0" hangingPunct="1">
              <a:lnSpc>
                <a:spcPct val="120000"/>
              </a:lnSpc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lnSpc>
                <a:spcPct val="120000"/>
              </a:lnSpc>
              <a:defRPr sz="1400"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kumimoji="0" lang="zh-CN" altLang="en-US" sz="14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36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+mn-ea"/>
              </a:defRPr>
            </a:lvl1pPr>
            <a:lvl2pPr marL="457200" indent="0" defTabSz="914400" eaLnBrk="1" fontAlgn="auto" latinLnBrk="0" hangingPunct="1">
              <a:buNone/>
              <a:tabLst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eaLnBrk="1" fontAlgn="auto" latinLnBrk="0" hangingPunct="1">
              <a:defRPr u="none" strike="noStrike" kern="1200" cap="none" spc="150" normalizeH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800" b="1" i="0" u="none" strike="noStrike" kern="1200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单击此处编辑标题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 eaLnBrk="1" fontAlgn="auto" latinLnBrk="0" hangingPunct="1">
              <a:lnSpc>
                <a:spcPct val="130000"/>
              </a:lnSpc>
              <a:spcAft>
                <a:spcPts val="10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685800" indent="-228600" defTabSz="9144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2pPr>
            <a:lvl3pPr marL="1143000" indent="-228600" eaLnBrk="1" fontAlgn="auto" latinLnBrk="0" hangingPunct="1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●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3pPr>
            <a:lvl4pPr marL="16002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Wingdings" panose="05000000000000000000" charset="0"/>
              <a:buChar char="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4pPr>
            <a:lvl5pPr marL="2057400" indent="-228600" eaLnBrk="1" fontAlgn="auto" latinLnBrk="0" hangingPunct="1">
              <a:lnSpc>
                <a:spcPct val="120000"/>
              </a:lnSpc>
              <a:spcAft>
                <a:spcPts val="300"/>
              </a:spcAft>
              <a:buFont typeface="Arial" panose="020B0604020202020204" pitchFamily="34" charset="0"/>
              <a:buChar char="•"/>
              <a:defRPr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100000">
              <a:srgbClr val="D9D9D9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4.png"/><Relationship Id="rId7" Type="http://schemas.openxmlformats.org/officeDocument/2006/relationships/image" Target="../media/image23.wmf"/><Relationship Id="rId6" Type="http://schemas.openxmlformats.org/officeDocument/2006/relationships/oleObject" Target="../embeddings/oleObject1.bin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0" Type="http://schemas.openxmlformats.org/officeDocument/2006/relationships/vmlDrawing" Target="../drawings/vmlDrawing1.vml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1.xml"/><Relationship Id="rId1" Type="http://schemas.openxmlformats.org/officeDocument/2006/relationships/tags" Target="../tags/tag70.xml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tags" Target="../tags/tag64.xml"/><Relationship Id="rId3" Type="http://schemas.openxmlformats.org/officeDocument/2006/relationships/image" Target="../media/image2.png"/><Relationship Id="rId2" Type="http://schemas.openxmlformats.org/officeDocument/2006/relationships/tags" Target="../tags/tag63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77415" y="2817495"/>
            <a:ext cx="6784975" cy="640080"/>
          </a:xfrm>
        </p:spPr>
        <p:txBody>
          <a:bodyPr>
            <a:noAutofit/>
          </a:bodyPr>
          <a:p>
            <a:r>
              <a:rPr lang="zh-CN" altLang="en-US" sz="3600"/>
              <a:t>一些天体对宇宙线遮挡作用的估计</a:t>
            </a:r>
            <a:endParaRPr lang="zh-CN" altLang="en-US" sz="3600"/>
          </a:p>
        </p:txBody>
      </p:sp>
      <p:sp>
        <p:nvSpPr>
          <p:cNvPr id="5" name="文本框 4"/>
          <p:cNvSpPr txBox="1"/>
          <p:nvPr/>
        </p:nvSpPr>
        <p:spPr>
          <a:xfrm>
            <a:off x="8398510" y="4330065"/>
            <a:ext cx="27298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李军</a:t>
            </a:r>
            <a:endParaRPr lang="zh-CN" altLang="en-US"/>
          </a:p>
          <a:p>
            <a:r>
              <a:rPr lang="en-US" altLang="zh-CN"/>
              <a:t>2020/12/29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/>
              <a:t>小行星</a:t>
            </a:r>
            <a:r>
              <a:rPr lang="en-US" altLang="zh-CN">
                <a:sym typeface="+mn-ea"/>
              </a:rPr>
              <a:t>2020.1.1 00:00+1825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8400" y="2042850"/>
            <a:ext cx="10969200" cy="4759200"/>
          </a:xfrm>
        </p:spPr>
        <p:txBody>
          <a:bodyPr/>
          <a:p>
            <a:r>
              <a:rPr lang="en-US" altLang="zh-CN" b="1">
                <a:sym typeface="+mn-ea"/>
              </a:rPr>
              <a:t>Moon 207.120064025</a:t>
            </a:r>
            <a:endParaRPr lang="en-US" altLang="zh-CN" b="1">
              <a:sym typeface="+mn-ea"/>
            </a:endParaRPr>
          </a:p>
          <a:p>
            <a:r>
              <a:rPr>
                <a:sym typeface="+mn-ea"/>
              </a:rPr>
              <a:t>Observable critical-list numbered minor planets</a:t>
            </a:r>
            <a:r>
              <a:rPr lang="en-US" altLang="zh-CN">
                <a:sym typeface="+mn-ea"/>
              </a:rPr>
              <a:t> 6.98885e-07</a:t>
            </a:r>
            <a:endParaRPr lang="en-US" altLang="zh-CN">
              <a:sym typeface="+mn-ea"/>
            </a:endParaRPr>
          </a:p>
          <a:p>
            <a:r>
              <a:rPr lang="zh-CN" altLang="en-US"/>
              <a:t>Observable distant minor planets</a:t>
            </a:r>
            <a:r>
              <a:rPr lang="en-US" altLang="zh-CN"/>
              <a:t> </a:t>
            </a:r>
            <a:r>
              <a:rPr lang="en-US" altLang="zh-CN">
                <a:sym typeface="+mn-ea"/>
              </a:rPr>
              <a:t>3.55714e-05</a:t>
            </a:r>
            <a:endParaRPr lang="en-US" altLang="zh-CN">
              <a:sym typeface="+mn-ea"/>
            </a:endParaRPr>
          </a:p>
          <a:p>
            <a:r>
              <a:rPr>
                <a:sym typeface="+mn-ea"/>
              </a:rPr>
              <a:t>Observable unusual minor planets </a:t>
            </a:r>
            <a:r>
              <a:rPr lang="en-US" altLang="zh-CN">
                <a:sym typeface="+mn-ea"/>
              </a:rPr>
              <a:t> 0.0857058</a:t>
            </a:r>
            <a:endParaRPr lang="en-US" altLang="zh-CN"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6850" y="181610"/>
            <a:ext cx="10968990" cy="842010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Moon(2020/1/1+1825)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l="3229" t="13333" r="57813" b="33333"/>
          <a:stretch>
            <a:fillRect/>
          </a:stretch>
        </p:blipFill>
        <p:spPr>
          <a:xfrm>
            <a:off x="4991100" y="4008120"/>
            <a:ext cx="2971800" cy="228917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l="2813" t="13148" r="58021" b="33889"/>
          <a:stretch>
            <a:fillRect/>
          </a:stretch>
        </p:blipFill>
        <p:spPr>
          <a:xfrm>
            <a:off x="1120775" y="3920490"/>
            <a:ext cx="3124835" cy="237680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rcRect l="3125" t="13333" r="58125" b="33704"/>
          <a:stretch>
            <a:fillRect/>
          </a:stretch>
        </p:blipFill>
        <p:spPr>
          <a:xfrm>
            <a:off x="6629400" y="1023620"/>
            <a:ext cx="3168650" cy="2436495"/>
          </a:xfrm>
          <a:prstGeom prst="rect">
            <a:avLst/>
          </a:prstGeom>
        </p:spPr>
      </p:pic>
      <p:pic>
        <p:nvPicPr>
          <p:cNvPr id="16" name="内容占位符 15"/>
          <p:cNvPicPr>
            <a:picLocks noChangeAspect="1"/>
          </p:cNvPicPr>
          <p:nvPr>
            <p:ph idx="1"/>
          </p:nvPr>
        </p:nvPicPr>
        <p:blipFill>
          <a:blip r:embed="rId4"/>
          <a:srcRect l="5044" t="32235" r="39868" b="15504"/>
          <a:stretch>
            <a:fillRect/>
          </a:stretch>
        </p:blipFill>
        <p:spPr>
          <a:xfrm>
            <a:off x="1567180" y="1134745"/>
            <a:ext cx="4147820" cy="22136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l="12669" t="15811" r="39375" b="22037"/>
          <a:stretch>
            <a:fillRect/>
          </a:stretch>
        </p:blipFill>
        <p:spPr>
          <a:xfrm>
            <a:off x="8524240" y="3952240"/>
            <a:ext cx="3317875" cy="2418715"/>
          </a:xfrm>
          <a:prstGeom prst="rect">
            <a:avLst/>
          </a:prstGeom>
        </p:spPr>
      </p:pic>
      <p:graphicFrame>
        <p:nvGraphicFramePr>
          <p:cNvPr id="4" name="对象 3">
            <a:hlinkClick r:id="" action="ppaction://ole?verb="/>
          </p:cNvPr>
          <p:cNvGraphicFramePr>
            <a:graphicFrameLocks noChangeAspect="1"/>
          </p:cNvGraphicFramePr>
          <p:nvPr/>
        </p:nvGraphicFramePr>
        <p:xfrm>
          <a:off x="5638800" y="3321050"/>
          <a:ext cx="9144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" name="" r:id="rId6" imgW="914400" imgH="215900" progId="Equation.KSEE3">
                  <p:embed/>
                </p:oleObj>
              </mc:Choice>
              <mc:Fallback>
                <p:oleObj name="" r:id="rId6" imgW="914400" imgH="215900" progId="Equation.KSEE3">
                  <p:embed/>
                  <p:pic>
                    <p:nvPicPr>
                      <p:cNvPr id="0" name="图片 102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638800" y="3321050"/>
                        <a:ext cx="914400" cy="215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图片 4" descr="QQ图片202101071553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>
            <a:off x="8190865" y="4925695"/>
            <a:ext cx="532130" cy="13398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25400"/>
            <a:ext cx="10948035" cy="1288415"/>
          </a:xfrm>
        </p:spPr>
        <p:txBody>
          <a:bodyPr>
            <a:normAutofit/>
          </a:bodyPr>
          <a:p>
            <a:r>
              <a:rPr lang="zh-CN" altLang="en-US"/>
              <a:t>大行星大小分布</a:t>
            </a:r>
            <a:r>
              <a:rPr lang="en-US" altLang="zh-CN"/>
              <a:t>(</a:t>
            </a:r>
            <a:r>
              <a:t>横轴：</a:t>
            </a:r>
            <a:r>
              <a:rPr lang="en-US" altLang="zh-CN"/>
              <a:t>mjd   </a:t>
            </a:r>
            <a:r>
              <a:t>纵轴：</a:t>
            </a:r>
            <a:r>
              <a:rPr lang="en-US" altLang="zh-CN"/>
              <a:t>size )</a:t>
            </a:r>
            <a:br>
              <a:rPr lang="en-US" altLang="zh-CN"/>
            </a:br>
            <a:r>
              <a:rPr lang="en-US" altLang="zh-CN">
                <a:sym typeface="+mn-ea"/>
              </a:rPr>
              <a:t>2020/1/1+1825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l="3472" t="12901" r="57609" b="34792"/>
          <a:stretch>
            <a:fillRect/>
          </a:stretch>
        </p:blipFill>
        <p:spPr>
          <a:xfrm>
            <a:off x="8764905" y="1792605"/>
            <a:ext cx="2593975" cy="196151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rcRect l="2917" t="13519" r="58542" b="34259"/>
          <a:stretch>
            <a:fillRect/>
          </a:stretch>
        </p:blipFill>
        <p:spPr>
          <a:xfrm>
            <a:off x="179705" y="4262755"/>
            <a:ext cx="2758440" cy="210248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rcRect l="3333" t="13704" r="57813" b="34444"/>
          <a:stretch>
            <a:fillRect/>
          </a:stretch>
        </p:blipFill>
        <p:spPr>
          <a:xfrm>
            <a:off x="3154680" y="4262755"/>
            <a:ext cx="2799715" cy="2102485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rcRect l="3021" t="13704" r="58646" b="34259"/>
          <a:stretch>
            <a:fillRect/>
          </a:stretch>
        </p:blipFill>
        <p:spPr>
          <a:xfrm>
            <a:off x="6263640" y="4262755"/>
            <a:ext cx="2752725" cy="210248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rcRect l="2917" t="13704" r="58333" b="34074"/>
          <a:stretch>
            <a:fillRect/>
          </a:stretch>
        </p:blipFill>
        <p:spPr>
          <a:xfrm>
            <a:off x="9313545" y="4262755"/>
            <a:ext cx="2771140" cy="2101850"/>
          </a:xfrm>
          <a:prstGeom prst="rect">
            <a:avLst/>
          </a:prstGeom>
        </p:spPr>
      </p:pic>
      <p:pic>
        <p:nvPicPr>
          <p:cNvPr id="16" name="内容占位符 15"/>
          <p:cNvPicPr>
            <a:picLocks noChangeAspect="1"/>
          </p:cNvPicPr>
          <p:nvPr>
            <p:ph idx="1"/>
          </p:nvPr>
        </p:nvPicPr>
        <p:blipFill>
          <a:blip r:embed="rId6"/>
          <a:srcRect l="5764" t="17718" r="56079" b="29673"/>
          <a:stretch>
            <a:fillRect/>
          </a:stretch>
        </p:blipFill>
        <p:spPr>
          <a:xfrm>
            <a:off x="1404620" y="1793240"/>
            <a:ext cx="2607310" cy="20224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/>
          <a:srcRect l="5833" t="18148" r="55833" b="29630"/>
          <a:stretch>
            <a:fillRect/>
          </a:stretch>
        </p:blipFill>
        <p:spPr>
          <a:xfrm>
            <a:off x="5043805" y="1697990"/>
            <a:ext cx="2682875" cy="20561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25400"/>
            <a:ext cx="10948035" cy="1288415"/>
          </a:xfrm>
        </p:spPr>
        <p:txBody>
          <a:bodyPr>
            <a:noAutofit/>
          </a:bodyPr>
          <a:p>
            <a:r>
              <a:rPr lang="zh-CN" altLang="en-US" sz="2800"/>
              <a:t>大行星大小分布</a:t>
            </a:r>
            <a:r>
              <a:rPr lang="en-US" altLang="zh-CN" sz="2800"/>
              <a:t>(</a:t>
            </a:r>
            <a:r>
              <a:rPr sz="2800"/>
              <a:t>横轴：</a:t>
            </a:r>
            <a:r>
              <a:rPr lang="en-US" altLang="zh-CN" sz="2800"/>
              <a:t>mjd   </a:t>
            </a:r>
            <a:r>
              <a:rPr sz="2800"/>
              <a:t>纵轴：</a:t>
            </a:r>
            <a:r>
              <a:rPr lang="en-US" altLang="zh-CN" sz="2800"/>
              <a:t>size Theta&lt;40)</a:t>
            </a:r>
            <a:br>
              <a:rPr lang="en-US" altLang="zh-CN" sz="2800"/>
            </a:br>
            <a:r>
              <a:rPr lang="en-US" altLang="zh-CN" sz="2800">
                <a:sym typeface="+mn-ea"/>
              </a:rPr>
              <a:t>2020/1/1+1825</a:t>
            </a:r>
            <a:endParaRPr lang="en-US" altLang="zh-CN" sz="2800">
              <a:sym typeface="+mn-ea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rcRect l="20938" t="20741" r="41250" b="26667"/>
          <a:stretch>
            <a:fillRect/>
          </a:stretch>
        </p:blipFill>
        <p:spPr>
          <a:xfrm>
            <a:off x="5110480" y="1463675"/>
            <a:ext cx="2901315" cy="227012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rcRect l="3229" t="13148" r="58021" b="34259"/>
          <a:stretch>
            <a:fillRect/>
          </a:stretch>
        </p:blipFill>
        <p:spPr>
          <a:xfrm>
            <a:off x="8709025" y="1494155"/>
            <a:ext cx="2933065" cy="223964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rcRect l="24896" t="26111" r="36354" b="20741"/>
          <a:stretch>
            <a:fillRect/>
          </a:stretch>
        </p:blipFill>
        <p:spPr>
          <a:xfrm>
            <a:off x="259080" y="3925570"/>
            <a:ext cx="2538730" cy="195897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rcRect l="3646" t="13519" r="58438" b="34259"/>
          <a:stretch>
            <a:fillRect/>
          </a:stretch>
        </p:blipFill>
        <p:spPr>
          <a:xfrm>
            <a:off x="3185160" y="3961765"/>
            <a:ext cx="2504440" cy="194056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/>
          <a:srcRect l="2604" t="13148" r="58750" b="33704"/>
          <a:stretch>
            <a:fillRect/>
          </a:stretch>
        </p:blipFill>
        <p:spPr>
          <a:xfrm>
            <a:off x="6126480" y="3951605"/>
            <a:ext cx="2520950" cy="195072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6"/>
          <a:srcRect l="3125" t="13519" r="58542" b="33889"/>
          <a:stretch>
            <a:fillRect/>
          </a:stretch>
        </p:blipFill>
        <p:spPr>
          <a:xfrm>
            <a:off x="9170670" y="3930650"/>
            <a:ext cx="2531110" cy="1953895"/>
          </a:xfrm>
          <a:prstGeom prst="rect">
            <a:avLst/>
          </a:prstGeom>
        </p:spPr>
      </p:pic>
      <p:pic>
        <p:nvPicPr>
          <p:cNvPr id="22" name="内容占位符 21"/>
          <p:cNvPicPr>
            <a:picLocks noChangeAspect="1"/>
          </p:cNvPicPr>
          <p:nvPr>
            <p:ph idx="1"/>
          </p:nvPr>
        </p:nvPicPr>
        <p:blipFill>
          <a:blip r:embed="rId7"/>
          <a:srcRect l="5764" t="18359" r="55239" b="28392"/>
          <a:stretch>
            <a:fillRect/>
          </a:stretch>
        </p:blipFill>
        <p:spPr>
          <a:xfrm>
            <a:off x="1242060" y="1494155"/>
            <a:ext cx="2915920" cy="22402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5350" y="135960"/>
            <a:ext cx="10969200" cy="705600"/>
          </a:xfrm>
        </p:spPr>
        <p:txBody>
          <a:bodyPr/>
          <a:p>
            <a:r>
              <a:rPr lang="en-US" altLang="zh-CN"/>
              <a:t>Mars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6304" t="16971" r="54758" b="29780"/>
          <a:stretch>
            <a:fillRect/>
          </a:stretch>
        </p:blipFill>
        <p:spPr>
          <a:xfrm>
            <a:off x="2303780" y="810895"/>
            <a:ext cx="3175000" cy="24428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833" t="18333" r="55937" b="29259"/>
          <a:stretch>
            <a:fillRect/>
          </a:stretch>
        </p:blipFill>
        <p:spPr>
          <a:xfrm>
            <a:off x="6309360" y="764540"/>
            <a:ext cx="3188335" cy="2458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5729" t="18148" r="55833" b="29074"/>
          <a:stretch>
            <a:fillRect/>
          </a:stretch>
        </p:blipFill>
        <p:spPr>
          <a:xfrm>
            <a:off x="518160" y="3703320"/>
            <a:ext cx="3505835" cy="27076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5417" t="17963" r="55625" b="29630"/>
          <a:stretch>
            <a:fillRect/>
          </a:stretch>
        </p:blipFill>
        <p:spPr>
          <a:xfrm>
            <a:off x="4389120" y="3703320"/>
            <a:ext cx="3596005" cy="2720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7086" t="20930" r="55521" b="29815"/>
          <a:stretch>
            <a:fillRect/>
          </a:stretch>
        </p:blipFill>
        <p:spPr>
          <a:xfrm>
            <a:off x="8463280" y="3840480"/>
            <a:ext cx="3500755" cy="2593975"/>
          </a:xfrm>
          <a:prstGeom prst="rect">
            <a:avLst/>
          </a:prstGeom>
        </p:spPr>
      </p:pic>
      <p:pic>
        <p:nvPicPr>
          <p:cNvPr id="3" name="图片 2" descr="QQ图片202101071553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190865" y="4935220"/>
            <a:ext cx="532130" cy="133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8840" y="105480"/>
            <a:ext cx="10969200" cy="705600"/>
          </a:xfrm>
        </p:spPr>
        <p:txBody>
          <a:bodyPr>
            <a:normAutofit/>
          </a:bodyPr>
          <a:p>
            <a:r>
              <a:rPr lang="en-US" altLang="zh-CN">
                <a:sym typeface="+mn-ea"/>
              </a:rPr>
              <a:t>Venus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5584" t="17612" r="55299" b="28499"/>
          <a:stretch>
            <a:fillRect/>
          </a:stretch>
        </p:blipFill>
        <p:spPr>
          <a:xfrm>
            <a:off x="2273300" y="758825"/>
            <a:ext cx="3309620" cy="2564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938" t="17037" r="55729" b="29259"/>
          <a:stretch>
            <a:fillRect/>
          </a:stretch>
        </p:blipFill>
        <p:spPr>
          <a:xfrm>
            <a:off x="6233160" y="758825"/>
            <a:ext cx="3276600" cy="25819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5521" t="18333" r="55833" b="29259"/>
          <a:stretch>
            <a:fillRect/>
          </a:stretch>
        </p:blipFill>
        <p:spPr>
          <a:xfrm>
            <a:off x="318770" y="3752215"/>
            <a:ext cx="3490595" cy="26625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5833" t="17407" r="55208" b="29444"/>
          <a:stretch>
            <a:fillRect/>
          </a:stretch>
        </p:blipFill>
        <p:spPr>
          <a:xfrm>
            <a:off x="4480560" y="3736975"/>
            <a:ext cx="3489960" cy="267779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20482" t="22526" r="42083" b="28148"/>
          <a:stretch>
            <a:fillRect/>
          </a:stretch>
        </p:blipFill>
        <p:spPr>
          <a:xfrm>
            <a:off x="8534400" y="3952240"/>
            <a:ext cx="3322955" cy="2462530"/>
          </a:xfrm>
          <a:prstGeom prst="rect">
            <a:avLst/>
          </a:prstGeom>
        </p:spPr>
      </p:pic>
      <p:pic>
        <p:nvPicPr>
          <p:cNvPr id="3" name="图片 2" descr="QQ图片202101071553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190865" y="4925695"/>
            <a:ext cx="532130" cy="1339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2320" y="252800"/>
            <a:ext cx="10969200" cy="705600"/>
          </a:xfrm>
        </p:spPr>
        <p:txBody>
          <a:bodyPr/>
          <a:p>
            <a:r>
              <a:rPr lang="en-US" altLang="zh-CN">
                <a:sym typeface="+mn-ea"/>
              </a:rPr>
              <a:t>Mercury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6364" t="17932" r="55839" b="29673"/>
          <a:stretch>
            <a:fillRect/>
          </a:stretch>
        </p:blipFill>
        <p:spPr>
          <a:xfrm>
            <a:off x="1949450" y="1337945"/>
            <a:ext cx="3197860" cy="24936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6076" t="17948" r="55161" b="29321"/>
          <a:stretch>
            <a:fillRect/>
          </a:stretch>
        </p:blipFill>
        <p:spPr>
          <a:xfrm>
            <a:off x="6100445" y="1337945"/>
            <a:ext cx="3258820" cy="24942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5443" t="18225" r="55638" b="29460"/>
          <a:stretch>
            <a:fillRect/>
          </a:stretch>
        </p:blipFill>
        <p:spPr>
          <a:xfrm>
            <a:off x="812165" y="4104005"/>
            <a:ext cx="3062605" cy="23158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5920" t="18094" r="55790" b="29599"/>
          <a:stretch>
            <a:fillRect/>
          </a:stretch>
        </p:blipFill>
        <p:spPr>
          <a:xfrm>
            <a:off x="4683760" y="4103370"/>
            <a:ext cx="3013075" cy="23158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7097" t="20965" r="55321" b="29599"/>
          <a:stretch>
            <a:fillRect/>
          </a:stretch>
        </p:blipFill>
        <p:spPr>
          <a:xfrm>
            <a:off x="8361680" y="4211320"/>
            <a:ext cx="2984500" cy="2208530"/>
          </a:xfrm>
          <a:prstGeom prst="rect">
            <a:avLst/>
          </a:prstGeom>
        </p:spPr>
      </p:pic>
      <p:pic>
        <p:nvPicPr>
          <p:cNvPr id="3" name="图片 2" descr="QQ图片202101071553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095615" y="4925695"/>
            <a:ext cx="532130" cy="13398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96615"/>
            <a:ext cx="10969200" cy="705600"/>
          </a:xfrm>
        </p:spPr>
        <p:txBody>
          <a:bodyPr/>
          <a:p>
            <a:r>
              <a:rPr lang="en-US" altLang="zh-CN">
                <a:sym typeface="+mn-ea"/>
              </a:rPr>
              <a:t>Jupiter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5321" t="18679" r="56087" b="29113"/>
          <a:stretch>
            <a:fillRect/>
          </a:stretch>
        </p:blipFill>
        <p:spPr>
          <a:xfrm>
            <a:off x="2037080" y="1170940"/>
            <a:ext cx="2961005" cy="22536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760" t="17955" r="56029" b="29460"/>
          <a:stretch>
            <a:fillRect/>
          </a:stretch>
        </p:blipFill>
        <p:spPr>
          <a:xfrm>
            <a:off x="6388735" y="1170940"/>
            <a:ext cx="2911475" cy="2254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5521" t="17948" r="56029" b="29460"/>
          <a:stretch>
            <a:fillRect/>
          </a:stretch>
        </p:blipFill>
        <p:spPr>
          <a:xfrm>
            <a:off x="608330" y="3723640"/>
            <a:ext cx="3422650" cy="26333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5681" t="18225" r="55790" b="29877"/>
          <a:stretch>
            <a:fillRect/>
          </a:stretch>
        </p:blipFill>
        <p:spPr>
          <a:xfrm>
            <a:off x="4384675" y="3723640"/>
            <a:ext cx="3474720" cy="26333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7147" t="21082" r="55477" b="29460"/>
          <a:stretch>
            <a:fillRect/>
          </a:stretch>
        </p:blipFill>
        <p:spPr>
          <a:xfrm>
            <a:off x="8422640" y="3860800"/>
            <a:ext cx="3351530" cy="2496185"/>
          </a:xfrm>
          <a:prstGeom prst="rect">
            <a:avLst/>
          </a:prstGeom>
        </p:spPr>
      </p:pic>
      <p:pic>
        <p:nvPicPr>
          <p:cNvPr id="3" name="图片 2" descr="QQ图片202101071553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190865" y="4916170"/>
            <a:ext cx="532130" cy="13398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261690"/>
            <a:ext cx="10969200" cy="705600"/>
          </a:xfrm>
        </p:spPr>
        <p:txBody>
          <a:bodyPr/>
          <a:p>
            <a:r>
              <a:rPr lang="en-US" altLang="zh-CN">
                <a:sym typeface="+mn-ea"/>
              </a:rPr>
              <a:t>Saturn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6282" t="18439" r="56222" b="29593"/>
          <a:stretch>
            <a:fillRect/>
          </a:stretch>
        </p:blipFill>
        <p:spPr>
          <a:xfrm>
            <a:off x="2200910" y="967105"/>
            <a:ext cx="2787015" cy="2172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525" t="18086" r="55712" b="29321"/>
          <a:stretch>
            <a:fillRect/>
          </a:stretch>
        </p:blipFill>
        <p:spPr>
          <a:xfrm>
            <a:off x="6689725" y="967105"/>
            <a:ext cx="3023870" cy="23082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5525" t="17809" r="55473" b="29321"/>
          <a:stretch>
            <a:fillRect/>
          </a:stretch>
        </p:blipFill>
        <p:spPr>
          <a:xfrm>
            <a:off x="957580" y="3495040"/>
            <a:ext cx="2993390" cy="2282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5521" t="18364" r="55790" b="29460"/>
          <a:stretch>
            <a:fillRect/>
          </a:stretch>
        </p:blipFill>
        <p:spPr>
          <a:xfrm>
            <a:off x="4862195" y="3517265"/>
            <a:ext cx="3009900" cy="2283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7235" t="20981" r="55477" b="29738"/>
          <a:stretch>
            <a:fillRect/>
          </a:stretch>
        </p:blipFill>
        <p:spPr>
          <a:xfrm>
            <a:off x="8483600" y="3611880"/>
            <a:ext cx="2967990" cy="2206625"/>
          </a:xfrm>
          <a:prstGeom prst="rect">
            <a:avLst/>
          </a:prstGeom>
        </p:spPr>
      </p:pic>
      <p:pic>
        <p:nvPicPr>
          <p:cNvPr id="3" name="图片 2" descr="QQ图片202101071553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190865" y="4925695"/>
            <a:ext cx="532130" cy="133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227400"/>
            <a:ext cx="10969200" cy="705600"/>
          </a:xfrm>
        </p:spPr>
        <p:txBody>
          <a:bodyPr/>
          <a:p>
            <a:r>
              <a:rPr lang="en-US" altLang="zh-CN">
                <a:sym typeface="+mn-ea"/>
              </a:rPr>
              <a:t>Uranus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5591" t="18185" r="56222" b="29593"/>
          <a:stretch>
            <a:fillRect/>
          </a:stretch>
        </p:blipFill>
        <p:spPr>
          <a:xfrm>
            <a:off x="857250" y="1177925"/>
            <a:ext cx="3230880" cy="2485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920" t="18372" r="55556" b="29182"/>
          <a:stretch>
            <a:fillRect/>
          </a:stretch>
        </p:blipFill>
        <p:spPr>
          <a:xfrm>
            <a:off x="5736590" y="1153795"/>
            <a:ext cx="3277235" cy="25101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5525" t="18225" r="55872" b="29738"/>
          <a:stretch>
            <a:fillRect/>
          </a:stretch>
        </p:blipFill>
        <p:spPr>
          <a:xfrm>
            <a:off x="501015" y="3816350"/>
            <a:ext cx="3195955" cy="24237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5681" t="18086" r="55790" b="29182"/>
          <a:stretch>
            <a:fillRect/>
          </a:stretch>
        </p:blipFill>
        <p:spPr>
          <a:xfrm>
            <a:off x="4461510" y="3816350"/>
            <a:ext cx="3145790" cy="24231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7994" t="20306" r="55794" b="29321"/>
          <a:stretch>
            <a:fillRect/>
          </a:stretch>
        </p:blipFill>
        <p:spPr>
          <a:xfrm>
            <a:off x="8808720" y="3921760"/>
            <a:ext cx="2962910" cy="2318385"/>
          </a:xfrm>
          <a:prstGeom prst="rect">
            <a:avLst/>
          </a:prstGeom>
        </p:spPr>
      </p:pic>
      <p:pic>
        <p:nvPicPr>
          <p:cNvPr id="3" name="图片 2" descr="QQ图片202101071553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475345" y="5013960"/>
            <a:ext cx="532130" cy="13398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t>提纲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定义天体对于宇宙线的遮挡率</a:t>
            </a:r>
            <a:endParaRPr lang="zh-CN" altLang="en-US"/>
          </a:p>
          <a:p>
            <a:r>
              <a:rPr lang="zh-CN" altLang="en-US"/>
              <a:t>用</a:t>
            </a:r>
            <a:r>
              <a:rPr lang="en-US" altLang="zh-CN">
                <a:sym typeface="+mn-ea"/>
              </a:rPr>
              <a:t>1999/11/8 00:00 +240</a:t>
            </a:r>
            <a:r>
              <a:rPr>
                <a:sym typeface="+mn-ea"/>
              </a:rPr>
              <a:t>进行程序验证和大致的估计</a:t>
            </a:r>
            <a:endParaRPr>
              <a:sym typeface="+mn-ea"/>
            </a:endParaRPr>
          </a:p>
          <a:p>
            <a:r>
              <a:t>用</a:t>
            </a:r>
            <a:r>
              <a:rPr lang="en-US" altLang="zh-CN">
                <a:sym typeface="+mn-ea"/>
              </a:rPr>
              <a:t>2020/1/1 00:00+1825</a:t>
            </a:r>
            <a:r>
              <a:rPr>
                <a:sym typeface="+mn-ea"/>
              </a:rPr>
              <a:t>进行进一步的分析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1575" y="261690"/>
            <a:ext cx="10969200" cy="705600"/>
          </a:xfrm>
        </p:spPr>
        <p:txBody>
          <a:bodyPr/>
          <a:p>
            <a:r>
              <a:rPr lang="en-US" altLang="zh-CN">
                <a:sym typeface="+mn-ea"/>
              </a:rPr>
              <a:t>Neptune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rcRect l="5603" t="18094" r="55716" b="29043"/>
          <a:stretch>
            <a:fillRect/>
          </a:stretch>
        </p:blipFill>
        <p:spPr>
          <a:xfrm>
            <a:off x="6630670" y="1115060"/>
            <a:ext cx="3247390" cy="24961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rcRect l="5603" t="18233" r="56107" b="29884"/>
          <a:stretch>
            <a:fillRect/>
          </a:stretch>
        </p:blipFill>
        <p:spPr>
          <a:xfrm>
            <a:off x="611505" y="3885565"/>
            <a:ext cx="3458210" cy="263588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rcRect l="5599" t="17948" r="56424" b="28758"/>
          <a:stretch>
            <a:fillRect/>
          </a:stretch>
        </p:blipFill>
        <p:spPr>
          <a:xfrm>
            <a:off x="4432300" y="3894455"/>
            <a:ext cx="3328035" cy="26269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rcRect l="7706" t="20630" r="55521" b="29444"/>
          <a:stretch>
            <a:fillRect/>
          </a:stretch>
        </p:blipFill>
        <p:spPr>
          <a:xfrm>
            <a:off x="8605520" y="4084320"/>
            <a:ext cx="3190875" cy="2437130"/>
          </a:xfrm>
          <a:prstGeom prst="rect">
            <a:avLst/>
          </a:prstGeom>
        </p:spPr>
      </p:pic>
      <p:pic>
        <p:nvPicPr>
          <p:cNvPr id="11" name="内容占位符 10"/>
          <p:cNvPicPr>
            <a:picLocks noChangeAspect="1"/>
          </p:cNvPicPr>
          <p:nvPr>
            <p:ph idx="1"/>
          </p:nvPr>
        </p:nvPicPr>
        <p:blipFill>
          <a:blip r:embed="rId5"/>
          <a:srcRect l="5764" t="18252" r="55479" b="29460"/>
          <a:stretch>
            <a:fillRect/>
          </a:stretch>
        </p:blipFill>
        <p:spPr>
          <a:xfrm>
            <a:off x="1938020" y="1198245"/>
            <a:ext cx="3203575" cy="2431415"/>
          </a:xfrm>
          <a:prstGeom prst="rect">
            <a:avLst/>
          </a:prstGeom>
        </p:spPr>
      </p:pic>
      <p:pic>
        <p:nvPicPr>
          <p:cNvPr id="5" name="图片 4" descr="QQ图片2021010715534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272145" y="5235575"/>
            <a:ext cx="532130" cy="13398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210" y="910590"/>
            <a:ext cx="6092190" cy="705485"/>
          </a:xfrm>
        </p:spPr>
        <p:txBody>
          <a:bodyPr>
            <a:noAutofit/>
          </a:bodyPr>
          <a:p>
            <a:r>
              <a:rPr lang="en-US" altLang="zh-CN" sz="2400"/>
              <a:t>Size distributions of </a:t>
            </a:r>
            <a:br>
              <a:rPr lang="en-US" altLang="zh-CN" sz="2400"/>
            </a:br>
            <a:r>
              <a:rPr sz="2400">
                <a:sym typeface="+mn-ea"/>
              </a:rPr>
              <a:t>minor planets</a:t>
            </a:r>
            <a:br>
              <a:rPr lang="en-US" altLang="zh-CN" sz="2400"/>
            </a:br>
            <a:r>
              <a:rPr lang="en-US" altLang="zh-CN" sz="2400">
                <a:sym typeface="+mn-ea"/>
              </a:rPr>
              <a:t>2020/01/01 00:00 +1825</a:t>
            </a:r>
            <a:endParaRPr lang="en-US" altLang="zh-CN" sz="24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440" y="5641975"/>
            <a:ext cx="42989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C</a:t>
            </a:r>
            <a:r>
              <a:rPr>
                <a:sym typeface="+mn-ea"/>
              </a:rPr>
              <a:t>ritical-list numbered minor planets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64120" y="2723515"/>
            <a:ext cx="26587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D</a:t>
            </a:r>
            <a:r>
              <a:rPr lang="zh-CN" altLang="en-US">
                <a:sym typeface="+mn-ea"/>
              </a:rPr>
              <a:t>istant minor planets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31430" y="6181090"/>
            <a:ext cx="2456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U</a:t>
            </a:r>
            <a:r>
              <a:rPr>
                <a:sym typeface="+mn-ea"/>
              </a:rPr>
              <a:t>nusual minor planets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1354" t="8889" r="63333" b="48148"/>
          <a:stretch>
            <a:fillRect/>
          </a:stretch>
        </p:blipFill>
        <p:spPr>
          <a:xfrm>
            <a:off x="6400800" y="3190240"/>
            <a:ext cx="4074795" cy="27889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rcRect l="41354" t="21111" r="23542" b="35741"/>
          <a:stretch>
            <a:fillRect/>
          </a:stretch>
        </p:blipFill>
        <p:spPr>
          <a:xfrm>
            <a:off x="6502400" y="151130"/>
            <a:ext cx="3720465" cy="2572385"/>
          </a:xfrm>
          <a:prstGeom prst="rect">
            <a:avLst/>
          </a:prstGeom>
        </p:spPr>
      </p:pic>
      <p:pic>
        <p:nvPicPr>
          <p:cNvPr id="12" name="内容占位符 11"/>
          <p:cNvPicPr>
            <a:picLocks noChangeAspect="1"/>
          </p:cNvPicPr>
          <p:nvPr>
            <p:ph idx="1"/>
          </p:nvPr>
        </p:nvPicPr>
        <p:blipFill>
          <a:blip r:embed="rId3"/>
          <a:srcRect l="1081" t="9286" r="63585" b="48672"/>
          <a:stretch>
            <a:fillRect/>
          </a:stretch>
        </p:blipFill>
        <p:spPr>
          <a:xfrm>
            <a:off x="1160780" y="2154555"/>
            <a:ext cx="3808730" cy="25495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00800" y="939800"/>
            <a:ext cx="336550" cy="995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1000"/>
              <a:t>q</a:t>
            </a:r>
            <a:r>
              <a:rPr lang="zh-CN" altLang="en-US" sz="1000"/>
              <a:t>uantity</a:t>
            </a:r>
            <a:endParaRPr lang="zh-CN" altLang="en-US" sz="1000"/>
          </a:p>
        </p:txBody>
      </p:sp>
      <p:sp>
        <p:nvSpPr>
          <p:cNvPr id="14" name="文本框 13"/>
          <p:cNvSpPr txBox="1"/>
          <p:nvPr/>
        </p:nvSpPr>
        <p:spPr>
          <a:xfrm>
            <a:off x="1090295" y="2931795"/>
            <a:ext cx="336550" cy="995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1000"/>
              <a:t>q</a:t>
            </a:r>
            <a:r>
              <a:rPr lang="zh-CN" altLang="en-US" sz="1000"/>
              <a:t>uantity</a:t>
            </a:r>
            <a:endParaRPr lang="zh-CN" altLang="en-US" sz="1000"/>
          </a:p>
        </p:txBody>
      </p:sp>
      <p:sp>
        <p:nvSpPr>
          <p:cNvPr id="15" name="文本框 14"/>
          <p:cNvSpPr txBox="1"/>
          <p:nvPr/>
        </p:nvSpPr>
        <p:spPr>
          <a:xfrm>
            <a:off x="6165850" y="4289425"/>
            <a:ext cx="336550" cy="995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1000"/>
              <a:t>q</a:t>
            </a:r>
            <a:r>
              <a:rPr lang="zh-CN" altLang="en-US" sz="1000"/>
              <a:t>uantity</a:t>
            </a:r>
            <a:endParaRPr lang="zh-CN" altLang="en-US" sz="1000"/>
          </a:p>
        </p:txBody>
      </p:sp>
      <p:sp>
        <p:nvSpPr>
          <p:cNvPr id="16" name="文本框 15"/>
          <p:cNvSpPr txBox="1"/>
          <p:nvPr/>
        </p:nvSpPr>
        <p:spPr>
          <a:xfrm>
            <a:off x="2550160" y="4516120"/>
            <a:ext cx="874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size</a:t>
            </a:r>
            <a:endParaRPr lang="en-US" altLang="zh-CN" sz="1400"/>
          </a:p>
        </p:txBody>
      </p:sp>
      <p:sp>
        <p:nvSpPr>
          <p:cNvPr id="17" name="文本框 16"/>
          <p:cNvSpPr txBox="1"/>
          <p:nvPr/>
        </p:nvSpPr>
        <p:spPr>
          <a:xfrm>
            <a:off x="8371840" y="5732145"/>
            <a:ext cx="874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size</a:t>
            </a:r>
            <a:endParaRPr lang="en-US" altLang="zh-CN" sz="1400"/>
          </a:p>
        </p:txBody>
      </p:sp>
      <p:sp>
        <p:nvSpPr>
          <p:cNvPr id="18" name="文本框 17"/>
          <p:cNvSpPr txBox="1"/>
          <p:nvPr/>
        </p:nvSpPr>
        <p:spPr>
          <a:xfrm>
            <a:off x="8310880" y="2463800"/>
            <a:ext cx="874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size</a:t>
            </a:r>
            <a:endParaRPr lang="en-US" altLang="zh-CN"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400" y="75000"/>
            <a:ext cx="10969200" cy="705600"/>
          </a:xfrm>
        </p:spPr>
        <p:txBody>
          <a:bodyPr>
            <a:noAutofit/>
          </a:bodyPr>
          <a:p>
            <a:r>
              <a:rPr sz="2800"/>
              <a:t>各类天体贡献率占月球比例</a:t>
            </a:r>
            <a:r>
              <a:rPr lang="en-US" altLang="zh-CN" sz="2800"/>
              <a:t>(</a:t>
            </a:r>
            <a:r>
              <a:rPr lang="en-US" altLang="zh-CN" sz="2800">
                <a:sym typeface="+mn-ea"/>
              </a:rPr>
              <a:t>2020.1.1 00:00+1825</a:t>
            </a:r>
            <a:r>
              <a:rPr lang="en-US" altLang="zh-CN" sz="2800"/>
              <a:t>)</a:t>
            </a:r>
            <a:endParaRPr lang="en-US" altLang="zh-CN" sz="2800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611575" y="673790"/>
          <a:ext cx="1096899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6330"/>
                <a:gridCol w="3656330"/>
                <a:gridCol w="365633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Rate</a:t>
                      </a:r>
                      <a:endParaRPr lang="en-US" altLang="zh-CN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C</a:t>
                      </a:r>
                      <a:r>
                        <a:rPr sz="1800">
                          <a:sym typeface="+mn-ea"/>
                        </a:rPr>
                        <a:t>ritical-list numbered minor planets</a:t>
                      </a:r>
                      <a:r>
                        <a:rPr lang="en-US" sz="1800">
                          <a:sym typeface="+mn-ea"/>
                        </a:rPr>
                        <a:t>(650)</a:t>
                      </a:r>
                      <a:endParaRPr 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6.98885e-07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3.374298879685758e-09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</a:t>
                      </a:r>
                      <a:r>
                        <a:rPr lang="zh-CN" altLang="en-US" sz="1800">
                          <a:sym typeface="+mn-ea"/>
                        </a:rPr>
                        <a:t>istant minor planets</a:t>
                      </a:r>
                      <a:r>
                        <a:rPr lang="en-US" altLang="zh-CN" sz="1800">
                          <a:sym typeface="+mn-ea"/>
                        </a:rPr>
                        <a:t>(3747)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3.55714e-05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1.7174289785709234e-07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U</a:t>
                      </a:r>
                      <a:r>
                        <a:rPr sz="1800">
                          <a:sym typeface="+mn-ea"/>
                        </a:rPr>
                        <a:t>nusual minor planets</a:t>
                      </a:r>
                      <a:r>
                        <a:rPr lang="en-US" sz="1800">
                          <a:sym typeface="+mn-ea"/>
                        </a:rPr>
                        <a:t>(18169)</a:t>
                      </a:r>
                      <a:endParaRPr 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0.0857058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0.0004137976704644851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All minor planets(22166)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0.085742070285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0.00041397278766122186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08330" y="3039745"/>
          <a:ext cx="10970895" cy="27559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6965"/>
                <a:gridCol w="3702685"/>
                <a:gridCol w="3611245"/>
              </a:tblGrid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>
                          <a:solidFill>
                            <a:schemeClr val="dk1"/>
                          </a:solidFill>
                          <a:sym typeface="+mn-ea"/>
                        </a:rPr>
                        <a:t>Mars </a:t>
                      </a:r>
                      <a:endParaRPr lang="en-US" altLang="zh-CN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0.00689729430695</a:t>
                      </a:r>
                      <a:endParaRPr lang="en-US" altLang="zh-CN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0">
                          <a:solidFill>
                            <a:schemeClr val="dk1"/>
                          </a:solidFill>
                        </a:rPr>
                        <a:t>3.330094715554683e-05</a:t>
                      </a:r>
                      <a:endParaRPr lang="en-US" altLang="zh-CN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Venus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0.0381211310996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0.00018405329912894708</a:t>
                      </a:r>
                      <a:endParaRPr lang="zh-CN" altLang="en-US"/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Mercury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0.00318853988725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1.5394645141018947e-05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Jupiter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0.0803391225414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0.0003878867212579793</a:t>
                      </a:r>
                      <a:endParaRPr lang="zh-CN" altLang="en-US"/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Saturn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0.000861242620965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4.1581805462412636e-06</a:t>
                      </a:r>
                      <a:endParaRPr lang="zh-CN" altLang="en-US"/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Uranus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0.00145070563109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7.0041772047487175e-06</a:t>
                      </a:r>
                      <a:endParaRPr lang="zh-CN" altLang="en-US"/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Neptune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0.000153157267836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7.394612808612953e-07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611505" y="5906770"/>
          <a:ext cx="109728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3657600"/>
                <a:gridCol w="3657600"/>
              </a:tblGrid>
              <a:tr h="3657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b="0">
                          <a:solidFill>
                            <a:schemeClr val="dk1"/>
                          </a:solidFill>
                        </a:rPr>
                        <a:t>Comets</a:t>
                      </a:r>
                      <a:endParaRPr lang="zh-CN" altLang="en-US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b="0">
                          <a:solidFill>
                            <a:schemeClr val="dk1"/>
                          </a:solidFill>
                        </a:rPr>
                        <a:t>2.55247e-07</a:t>
                      </a:r>
                      <a:endParaRPr lang="zh-CN" altLang="en-US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b="0">
                          <a:solidFill>
                            <a:schemeClr val="dk1"/>
                          </a:solidFill>
                        </a:rPr>
                        <a:t>1.2323625004731116e-09</a:t>
                      </a:r>
                      <a:endParaRPr lang="zh-CN" altLang="en-US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43280" y="274320"/>
            <a:ext cx="3408680" cy="649605"/>
          </a:xfrm>
        </p:spPr>
        <p:txBody>
          <a:bodyPr>
            <a:noAutofit/>
          </a:bodyPr>
          <a:p>
            <a:r>
              <a:rPr lang="zh-CN" altLang="en-US" sz="2400"/>
              <a:t>天体对宇宙线的遮挡</a:t>
            </a:r>
            <a:endParaRPr lang="zh-CN" altLang="en-US" sz="2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true"/>
              <p:nvPr/>
            </p:nvSpPr>
            <p:spPr>
              <a:xfrm>
                <a:off x="958215" y="1068070"/>
                <a:ext cx="9857740" cy="89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定义：</a:t>
                </a:r>
                <a:endParaRPr lang="zh-CN" altLang="en-US"/>
              </a:p>
              <a:p>
                <a:r>
                  <a:rPr lang="en-US" altLang="zh-CN"/>
                  <a:t>		              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𝑓</m:t>
                    </m:r>
                    <m:r>
                      <a:rPr lang="en-US" altLang="zh-CN" sz="32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∆</m:t>
                        </m:r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𝜀</m:t>
                        </m:r>
                        <m:d>
                          <m:dPr>
                            <m:ctrlP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3200" i="1"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15" y="1068070"/>
                <a:ext cx="9857740" cy="89281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1745" t="21953" r="52565" b="37099"/>
          <a:stretch>
            <a:fillRect/>
          </a:stretch>
        </p:blipFill>
        <p:spPr>
          <a:xfrm>
            <a:off x="5802630" y="2487295"/>
            <a:ext cx="5221605" cy="3369945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3100" y="3016250"/>
            <a:ext cx="4709160" cy="1943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94320" y="5633720"/>
            <a:ext cx="123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Zenith</a:t>
            </a:r>
            <a:endParaRPr lang="en-US" altLang="zh-CN" sz="1000"/>
          </a:p>
        </p:txBody>
      </p:sp>
      <p:sp>
        <p:nvSpPr>
          <p:cNvPr id="8" name="文本框 7"/>
          <p:cNvSpPr txBox="1"/>
          <p:nvPr/>
        </p:nvSpPr>
        <p:spPr>
          <a:xfrm>
            <a:off x="5759450" y="3540760"/>
            <a:ext cx="336550" cy="934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000"/>
              <a:t>事例数</a:t>
            </a:r>
            <a:endParaRPr lang="zh-CN" altLang="en-US" sz="1000"/>
          </a:p>
        </p:txBody>
      </p:sp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1785" y="986790"/>
            <a:ext cx="3101975" cy="2239010"/>
          </a:xfrm>
          <a:prstGeom prst="rect">
            <a:avLst/>
          </a:prstGeom>
        </p:spPr>
      </p:pic>
      <p:pic>
        <p:nvPicPr>
          <p:cNvPr id="3" name="图片 2" descr="az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6325" y="810260"/>
            <a:ext cx="3261995" cy="2354580"/>
          </a:xfrm>
          <a:prstGeom prst="rect">
            <a:avLst/>
          </a:prstGeom>
        </p:spPr>
      </p:pic>
      <p:pic>
        <p:nvPicPr>
          <p:cNvPr id="4" name="图片 3" descr="z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15" y="1054100"/>
            <a:ext cx="3082290" cy="22250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33546" t="35069" r="17096" b="23804"/>
          <a:stretch>
            <a:fillRect/>
          </a:stretch>
        </p:blipFill>
        <p:spPr>
          <a:xfrm>
            <a:off x="311785" y="4023995"/>
            <a:ext cx="3195955" cy="149796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39171" t="33418" r="12391" b="21782"/>
          <a:stretch>
            <a:fillRect/>
          </a:stretch>
        </p:blipFill>
        <p:spPr>
          <a:xfrm>
            <a:off x="4625975" y="3983355"/>
            <a:ext cx="3288030" cy="171069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l="39310" t="38866" r="12747" b="19252"/>
          <a:stretch>
            <a:fillRect/>
          </a:stretch>
        </p:blipFill>
        <p:spPr>
          <a:xfrm>
            <a:off x="8695690" y="4090670"/>
            <a:ext cx="3262630" cy="160337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61975" y="193040"/>
            <a:ext cx="65309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月亮的视半径、天顶角和方位角分布</a:t>
            </a:r>
            <a:r>
              <a:rPr lang="en-US" altLang="zh-CN"/>
              <a:t>Zenith angle &lt; 40</a:t>
            </a:r>
            <a:endParaRPr lang="en-US" altLang="zh-CN"/>
          </a:p>
        </p:txBody>
      </p:sp>
    </p:spTree>
    <p:custDataLst>
      <p:tags r:id="rId7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8330" y="25400"/>
            <a:ext cx="10948035" cy="1288415"/>
          </a:xfrm>
        </p:spPr>
        <p:txBody>
          <a:bodyPr>
            <a:normAutofit/>
          </a:bodyPr>
          <a:p>
            <a:r>
              <a:rPr lang="zh-CN" altLang="en-US"/>
              <a:t>大行星大小分布</a:t>
            </a:r>
            <a:r>
              <a:rPr lang="en-US" altLang="zh-CN"/>
              <a:t>(</a:t>
            </a:r>
            <a:r>
              <a:t>横轴：</a:t>
            </a:r>
            <a:r>
              <a:rPr lang="en-US" altLang="zh-CN"/>
              <a:t>mjd   </a:t>
            </a:r>
            <a:r>
              <a:t>纵轴：</a:t>
            </a:r>
            <a:r>
              <a:rPr lang="en-US" altLang="zh-CN"/>
              <a:t>size )</a:t>
            </a:r>
            <a:br>
              <a:rPr lang="en-US" altLang="zh-CN"/>
            </a:br>
            <a:r>
              <a:rPr lang="en-US" altLang="zh-CN"/>
              <a:t>1999/11/8 00:00 +240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4878" t="16691" r="53760" b="29686"/>
          <a:stretch>
            <a:fillRect/>
          </a:stretch>
        </p:blipFill>
        <p:spPr>
          <a:xfrm>
            <a:off x="608330" y="1543685"/>
            <a:ext cx="2976880" cy="21710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rcRect l="5286" t="17662" r="53932" b="29961"/>
          <a:stretch>
            <a:fillRect/>
          </a:stretch>
        </p:blipFill>
        <p:spPr>
          <a:xfrm>
            <a:off x="4683760" y="1497330"/>
            <a:ext cx="2965450" cy="21431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5521" t="17593" r="54063" b="30000"/>
          <a:stretch>
            <a:fillRect/>
          </a:stretch>
        </p:blipFill>
        <p:spPr>
          <a:xfrm>
            <a:off x="8747760" y="1617980"/>
            <a:ext cx="2772410" cy="20224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rcRect l="5625" t="17407" r="54479" b="30000"/>
          <a:stretch>
            <a:fillRect/>
          </a:stretch>
        </p:blipFill>
        <p:spPr>
          <a:xfrm>
            <a:off x="3079750" y="4344035"/>
            <a:ext cx="2839720" cy="21056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6146" t="17407" r="54583" b="29259"/>
          <a:stretch>
            <a:fillRect/>
          </a:stretch>
        </p:blipFill>
        <p:spPr>
          <a:xfrm>
            <a:off x="7108825" y="4262755"/>
            <a:ext cx="2830195" cy="21621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210" y="910590"/>
            <a:ext cx="6092190" cy="705485"/>
          </a:xfrm>
        </p:spPr>
        <p:txBody>
          <a:bodyPr>
            <a:normAutofit fontScale="90000"/>
          </a:bodyPr>
          <a:p>
            <a:r>
              <a:rPr lang="en-US" altLang="zh-CN"/>
              <a:t>Size distributions of </a:t>
            </a:r>
            <a:br>
              <a:rPr lang="en-US" altLang="zh-CN"/>
            </a:br>
            <a:r>
              <a:rPr>
                <a:sym typeface="+mn-ea"/>
              </a:rPr>
              <a:t>minor planets</a:t>
            </a:r>
            <a:br>
              <a:rPr lang="en-US" altLang="zh-CN"/>
            </a:br>
            <a:r>
              <a:rPr lang="en-US" altLang="zh-CN">
                <a:sym typeface="+mn-ea"/>
              </a:rPr>
              <a:t>1999/11/8 00:00 +240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rcRect l="35470" t="42695" r="28573" b="13582"/>
          <a:stretch>
            <a:fillRect/>
          </a:stretch>
        </p:blipFill>
        <p:spPr>
          <a:xfrm>
            <a:off x="851535" y="2353310"/>
            <a:ext cx="4277360" cy="29260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72440" y="5641975"/>
            <a:ext cx="42989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C</a:t>
            </a:r>
            <a:r>
              <a:rPr>
                <a:sym typeface="+mn-ea"/>
              </a:rPr>
              <a:t>ritical-list numbered minor planets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rcRect l="998" t="10941" r="63607" b="48819"/>
          <a:stretch>
            <a:fillRect/>
          </a:stretch>
        </p:blipFill>
        <p:spPr>
          <a:xfrm>
            <a:off x="6966585" y="201295"/>
            <a:ext cx="3785870" cy="24218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64120" y="2723515"/>
            <a:ext cx="26587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D</a:t>
            </a:r>
            <a:r>
              <a:rPr lang="zh-CN" altLang="en-US">
                <a:sym typeface="+mn-ea"/>
              </a:rPr>
              <a:t>istant minor planets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4660" y="3389630"/>
            <a:ext cx="3947795" cy="255714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31430" y="6181090"/>
            <a:ext cx="2456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U</a:t>
            </a:r>
            <a:r>
              <a:rPr>
                <a:sym typeface="+mn-ea"/>
              </a:rPr>
              <a:t>nusual minor planets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418080" y="5044440"/>
            <a:ext cx="874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size</a:t>
            </a:r>
            <a:endParaRPr lang="en-US" altLang="zh-CN" sz="1400"/>
          </a:p>
        </p:txBody>
      </p:sp>
      <p:sp>
        <p:nvSpPr>
          <p:cNvPr id="10" name="文本框 9"/>
          <p:cNvSpPr txBox="1"/>
          <p:nvPr/>
        </p:nvSpPr>
        <p:spPr>
          <a:xfrm>
            <a:off x="8456295" y="2467610"/>
            <a:ext cx="874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size</a:t>
            </a:r>
            <a:endParaRPr lang="en-US" altLang="zh-CN" sz="1400"/>
          </a:p>
        </p:txBody>
      </p:sp>
      <p:sp>
        <p:nvSpPr>
          <p:cNvPr id="11" name="文本框 10"/>
          <p:cNvSpPr txBox="1"/>
          <p:nvPr/>
        </p:nvSpPr>
        <p:spPr>
          <a:xfrm>
            <a:off x="8590280" y="5699760"/>
            <a:ext cx="874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size</a:t>
            </a:r>
            <a:endParaRPr lang="en-US" altLang="zh-CN" sz="1400"/>
          </a:p>
        </p:txBody>
      </p:sp>
      <p:sp>
        <p:nvSpPr>
          <p:cNvPr id="12" name="文本框 11"/>
          <p:cNvSpPr txBox="1"/>
          <p:nvPr/>
        </p:nvSpPr>
        <p:spPr>
          <a:xfrm>
            <a:off x="851535" y="2846705"/>
            <a:ext cx="336550" cy="995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1000"/>
              <a:t>q</a:t>
            </a:r>
            <a:r>
              <a:rPr lang="zh-CN" altLang="en-US" sz="1000"/>
              <a:t>uantity</a:t>
            </a:r>
            <a:endParaRPr lang="zh-CN" altLang="en-US" sz="1000"/>
          </a:p>
        </p:txBody>
      </p:sp>
      <p:sp>
        <p:nvSpPr>
          <p:cNvPr id="13" name="文本框 12"/>
          <p:cNvSpPr txBox="1"/>
          <p:nvPr/>
        </p:nvSpPr>
        <p:spPr>
          <a:xfrm>
            <a:off x="6966585" y="765175"/>
            <a:ext cx="336550" cy="995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1000"/>
              <a:t>q</a:t>
            </a:r>
            <a:r>
              <a:rPr lang="zh-CN" altLang="en-US" sz="1000"/>
              <a:t>uantity</a:t>
            </a:r>
            <a:endParaRPr lang="zh-CN" altLang="en-US" sz="1000"/>
          </a:p>
        </p:txBody>
      </p:sp>
      <p:sp>
        <p:nvSpPr>
          <p:cNvPr id="14" name="文本框 13"/>
          <p:cNvSpPr txBox="1"/>
          <p:nvPr/>
        </p:nvSpPr>
        <p:spPr>
          <a:xfrm>
            <a:off x="6751955" y="4048760"/>
            <a:ext cx="336550" cy="995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1000"/>
              <a:t>q</a:t>
            </a:r>
            <a:r>
              <a:rPr lang="zh-CN" altLang="en-US" sz="1000"/>
              <a:t>uantity</a:t>
            </a:r>
            <a:endParaRPr lang="zh-CN" altLang="en-US" sz="1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t>各类天体遮挡率占月球比例</a:t>
            </a:r>
            <a:br/>
            <a:r>
              <a:rPr lang="en-US" altLang="zh-CN">
                <a:sym typeface="+mn-ea"/>
              </a:rPr>
              <a:t>1999/11/8 00:00 +240</a:t>
            </a:r>
            <a:br>
              <a:rPr lang="en-US" altLang="zh-CN"/>
            </a:br>
            <a:endParaRPr lang="en-US" altLang="zh-CN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611575" y="1313870"/>
          <a:ext cx="1096899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6330"/>
                <a:gridCol w="3656330"/>
                <a:gridCol w="365633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Rate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C</a:t>
                      </a:r>
                      <a:r>
                        <a:rPr sz="1800">
                          <a:sym typeface="+mn-ea"/>
                        </a:rPr>
                        <a:t>ritical-list numbered minor planets</a:t>
                      </a:r>
                      <a:r>
                        <a:rPr lang="en-US" sz="1800">
                          <a:sym typeface="+mn-ea"/>
                        </a:rPr>
                        <a:t>(650)</a:t>
                      </a:r>
                      <a:endParaRPr 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8.829751182200507e-08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3.2282021887719847e-09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</a:t>
                      </a:r>
                      <a:r>
                        <a:rPr lang="zh-CN" altLang="en-US" sz="1800">
                          <a:sym typeface="+mn-ea"/>
                        </a:rPr>
                        <a:t>istant minor planets</a:t>
                      </a:r>
                      <a:r>
                        <a:rPr lang="en-US" altLang="zh-CN" sz="1800">
                          <a:sym typeface="+mn-ea"/>
                        </a:rPr>
                        <a:t>(3747)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5.305722291223427e-06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1.939799203863323e-07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U</a:t>
                      </a:r>
                      <a:r>
                        <a:rPr sz="1800">
                          <a:sym typeface="+mn-ea"/>
                        </a:rPr>
                        <a:t>nusual minor planets</a:t>
                      </a:r>
                      <a:r>
                        <a:rPr lang="en-US" sz="1800">
                          <a:sym typeface="+mn-ea"/>
                        </a:rPr>
                        <a:t>(18169)</a:t>
                      </a:r>
                      <a:endParaRPr 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0.016616452807548025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0.00060751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All minor planets(22166)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0.01662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0.0006077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608330" y="3664585"/>
          <a:ext cx="10970895" cy="2362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6965"/>
                <a:gridCol w="3656965"/>
                <a:gridCol w="3656965"/>
              </a:tblGrid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>
                          <a:solidFill>
                            <a:schemeClr val="dk1"/>
                          </a:solidFill>
                          <a:sym typeface="+mn-ea"/>
                        </a:rPr>
                        <a:t>Mars </a:t>
                      </a:r>
                      <a:endParaRPr lang="en-US" altLang="zh-CN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 b="0">
                          <a:solidFill>
                            <a:schemeClr val="dk1"/>
                          </a:solidFill>
                          <a:sym typeface="+mn-ea"/>
                        </a:rPr>
                        <a:t>0.000151609868949</a:t>
                      </a:r>
                      <a:endParaRPr lang="en-US" altLang="zh-CN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0">
                          <a:solidFill>
                            <a:schemeClr val="dk1"/>
                          </a:solidFill>
                        </a:rPr>
                        <a:t>5.542934344143353e-06</a:t>
                      </a:r>
                      <a:endParaRPr lang="en-US" altLang="zh-CN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Venus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0.000823237213982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3.009797355799255e-05</a:t>
                      </a:r>
                      <a:endParaRPr lang="zh-CN" altLang="en-US"/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Mercury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0.000405906270226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1.4840140825500448e-05</a:t>
                      </a:r>
                      <a:endParaRPr lang="zh-CN" altLang="en-US"/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Jupiter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0.0198143191827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0.000724421642634305</a:t>
                      </a:r>
                      <a:endParaRPr lang="zh-CN" altLang="en-US"/>
                    </a:p>
                  </a:txBody>
                  <a:tcPr/>
                </a:tc>
              </a:tr>
              <a:tr h="3937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Saturn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0.00472827119363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0.00017286801294189946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611505" y="5906770"/>
          <a:ext cx="109728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57600"/>
                <a:gridCol w="3657600"/>
                <a:gridCol w="3657600"/>
              </a:tblGrid>
              <a:tr h="3657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b="0">
                          <a:solidFill>
                            <a:schemeClr val="dk1"/>
                          </a:solidFill>
                        </a:rPr>
                        <a:t>Comets</a:t>
                      </a:r>
                      <a:endParaRPr lang="zh-CN" altLang="en-US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b="0">
                          <a:solidFill>
                            <a:schemeClr val="dk1"/>
                          </a:solidFill>
                        </a:rPr>
                        <a:t>1.406540689944228e-07</a:t>
                      </a:r>
                      <a:endParaRPr lang="zh-CN" altLang="en-US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b="0">
                          <a:solidFill>
                            <a:schemeClr val="dk1"/>
                          </a:solidFill>
                        </a:rPr>
                        <a:t>5.14238469486e-09</a:t>
                      </a:r>
                      <a:endParaRPr lang="zh-CN" altLang="en-US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5080" y="2696280"/>
            <a:ext cx="10969200" cy="705600"/>
          </a:xfrm>
        </p:spPr>
        <p:txBody>
          <a:bodyPr>
            <a:normAutofit fontScale="90000"/>
          </a:bodyPr>
          <a:p>
            <a:r>
              <a:rPr>
                <a:sym typeface="+mn-ea"/>
              </a:rPr>
              <a:t>预测：</a:t>
            </a:r>
            <a:br>
              <a:rPr>
                <a:sym typeface="+mn-ea"/>
              </a:rPr>
            </a:br>
            <a:r>
              <a:rPr lang="en-US" altLang="zh-CN">
                <a:sym typeface="+mn-ea"/>
              </a:rPr>
              <a:t>mjd:         2020/1/1+1825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>
                <a:sym typeface="+mn-ea"/>
              </a:rPr>
              <a:t>大行星</a:t>
            </a:r>
            <a:r>
              <a:rPr lang="en-US" altLang="zh-CN">
                <a:sym typeface="+mn-ea"/>
              </a:rPr>
              <a:t>2020.1.1 00:00+1825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b="1"/>
              <a:t>Moon 207.120064025</a:t>
            </a:r>
            <a:endParaRPr lang="en-US" altLang="zh-CN" b="1"/>
          </a:p>
          <a:p>
            <a:r>
              <a:rPr lang="en-US" altLang="zh-CN"/>
              <a:t>Mars  0.00689729430695</a:t>
            </a:r>
            <a:endParaRPr lang="en-US" altLang="zh-CN"/>
          </a:p>
          <a:p>
            <a:r>
              <a:rPr lang="en-US" altLang="zh-CN"/>
              <a:t>Venus 0.0381211310996</a:t>
            </a:r>
            <a:endParaRPr lang="en-US" altLang="zh-CN"/>
          </a:p>
          <a:p>
            <a:r>
              <a:rPr lang="en-US" altLang="zh-CN"/>
              <a:t>Mercury 0.00318853988725</a:t>
            </a:r>
            <a:endParaRPr lang="en-US" altLang="zh-CN"/>
          </a:p>
          <a:p>
            <a:r>
              <a:rPr lang="en-US" altLang="zh-CN"/>
              <a:t>Jupiter 0.0803391225414</a:t>
            </a:r>
            <a:endParaRPr lang="en-US" altLang="zh-CN"/>
          </a:p>
          <a:p>
            <a:r>
              <a:rPr lang="en-US" altLang="zh-CN"/>
              <a:t>Saturn 0.000861242620965 </a:t>
            </a:r>
            <a:endParaRPr lang="en-US" altLang="zh-CN"/>
          </a:p>
          <a:p>
            <a:r>
              <a:rPr lang="en-US" altLang="zh-CN"/>
              <a:t>Uranus 0.00145070563109</a:t>
            </a:r>
            <a:endParaRPr lang="en-US" altLang="zh-CN"/>
          </a:p>
          <a:p>
            <a:r>
              <a:rPr lang="en-US" altLang="zh-CN"/>
              <a:t>Neptune 0.000153157267836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3.xml><?xml version="1.0" encoding="utf-8"?>
<p:tagLst xmlns:p="http://schemas.openxmlformats.org/presentationml/2006/main">
  <p:tag name="KSO_WM_UNIT_PLACING_PICTURE_USER_VIEWPORT" val="{&quot;height&quot;:5643,&quot;width&quot;:8223}"/>
</p:tagLst>
</file>

<file path=ppt/tags/tag64.xml><?xml version="1.0" encoding="utf-8"?>
<p:tagLst xmlns:p="http://schemas.openxmlformats.org/presentationml/2006/main">
  <p:tag name="KSO_WM_UNIT_PLACING_PICTURE_USER_VIEWPORT" val="{&quot;height&quot;:3060,&quot;width&quot;:7416}"/>
</p:tagLst>
</file>

<file path=ppt/tags/tag6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UNIT_TABLE_BEAUTIFY" val="smartTable{fcc87cd2-2041-42cf-8fb4-9328b67869ce}"/>
</p:tagLst>
</file>

<file path=ppt/tags/tag68.xml><?xml version="1.0" encoding="utf-8"?>
<p:tagLst xmlns:p="http://schemas.openxmlformats.org/presentationml/2006/main">
  <p:tag name="KSO_WM_UNIT_TABLE_BEAUTIFY" val="smartTable{a0be8ffc-b682-4fa3-8595-cc1973171a04}"/>
</p:tagLst>
</file>

<file path=ppt/tags/tag6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ABLE_BEAUTIFY" val="smartTable{fcc87cd2-2041-42cf-8fb4-9328b67869ce}"/>
</p:tagLst>
</file>

<file path=ppt/tags/tag71.xml><?xml version="1.0" encoding="utf-8"?>
<p:tagLst xmlns:p="http://schemas.openxmlformats.org/presentationml/2006/main">
  <p:tag name="KSO_WM_UNIT_TABLE_BEAUTIFY" val="smartTable{a0be8ffc-b682-4fa3-8595-cc1973171a04}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2309</Words>
  <Application>WPS 演示</Application>
  <PresentationFormat>宽屏</PresentationFormat>
  <Paragraphs>248</Paragraphs>
  <Slides>22</Slides>
  <Notes>4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Wingdings</vt:lpstr>
      <vt:lpstr>Arial Unicode MS</vt:lpstr>
      <vt:lpstr>Calibri</vt:lpstr>
      <vt:lpstr>Office 主题​​</vt:lpstr>
      <vt:lpstr>Equation.KSEE3</vt:lpstr>
      <vt:lpstr>天体对宇宙线的遮挡</vt:lpstr>
      <vt:lpstr>提纲</vt:lpstr>
      <vt:lpstr>天体对宇宙线的遮挡</vt:lpstr>
      <vt:lpstr>PowerPoint 演示文稿</vt:lpstr>
      <vt:lpstr>大行星大小分布(横轴：mjd   纵轴：size ) 1999/11/8 00:00 +240</vt:lpstr>
      <vt:lpstr>Size distributions of  minor planets 1999/11/8 00:00 +240</vt:lpstr>
      <vt:lpstr>各类天体遮挡率占月球比例 1999/11/8 00:00 +240 </vt:lpstr>
      <vt:lpstr>预测： mjd:         2020/1/1+1825</vt:lpstr>
      <vt:lpstr>大行星2020.1.1 00:00+1825</vt:lpstr>
      <vt:lpstr>小行星2020.1.1 00:00+1825</vt:lpstr>
      <vt:lpstr>Moon(2020/1/1+1825)</vt:lpstr>
      <vt:lpstr>大行星大小分布(横轴：mjd   纵轴：size ) 2020/1/1+1825</vt:lpstr>
      <vt:lpstr>大行星大小分布(横轴：mjd   纵轴：size Theta&lt;40) 2020/1/1+1825</vt:lpstr>
      <vt:lpstr>Mars</vt:lpstr>
      <vt:lpstr>Venus</vt:lpstr>
      <vt:lpstr>Mercury</vt:lpstr>
      <vt:lpstr>Jupiter</vt:lpstr>
      <vt:lpstr>Saturn</vt:lpstr>
      <vt:lpstr>Uranus</vt:lpstr>
      <vt:lpstr>Neptune</vt:lpstr>
      <vt:lpstr>Size distributions of  minor planets 2020/01/01 00:00 +1825</vt:lpstr>
      <vt:lpstr>各类天体贡献率占月球比例(2020.1.1 00:00+1825)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1412300875</cp:lastModifiedBy>
  <cp:revision>386</cp:revision>
  <dcterms:created xsi:type="dcterms:W3CDTF">2021-01-07T02:48:00Z</dcterms:created>
  <dcterms:modified xsi:type="dcterms:W3CDTF">2021-01-07T07:55:54Z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  <property fmtid="{D5CDD505-2E9C-101B-9397-08002B2CF9AE}" pid="3" name="KSODocDetectKey">
    <vt:lpwstr>1</vt:lpwstr>
  </property>
</Properties>
</file>